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10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051c889e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5c051c889e_3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c051c889e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5c051c889e_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2923a2f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172923a2fd2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969e003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b969e0032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969e003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b969e0032a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9d8dc35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b9d8dc35a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9d8dc35a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b9d8dc35ae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b969e0032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b969e0032a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c051c889e_3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5c051c889e_3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9f721a61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b9f721a615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487" y="-228201"/>
            <a:ext cx="9304976" cy="559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50" y="142425"/>
            <a:ext cx="310527" cy="19252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257297" y="1149944"/>
            <a:ext cx="7299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Examination of Sample Size Variation and Model Accuracy</a:t>
            </a:r>
            <a:endParaRPr b="1" sz="3000">
              <a:solidFill>
                <a:srgbClr val="FFFFFF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090" y="64525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257289" y="3449950"/>
            <a:ext cx="31680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Bluelabs Analytics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QMSS Fall 2022 Practicum Project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00" y="19613"/>
            <a:ext cx="29718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0987" y="-1"/>
            <a:ext cx="9304976" cy="5599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137540" y="2356258"/>
            <a:ext cx="686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FFF"/>
                </a:solidFill>
                <a:latin typeface="Michroma"/>
                <a:ea typeface="Michroma"/>
                <a:cs typeface="Michroma"/>
                <a:sym typeface="Michroma"/>
              </a:rPr>
              <a:t>Q &amp; A</a:t>
            </a:r>
            <a:endParaRPr sz="3500"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14350" y="2294691"/>
            <a:ext cx="34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ichroma"/>
                <a:ea typeface="Michroma"/>
                <a:cs typeface="Michroma"/>
                <a:sym typeface="Michroma"/>
              </a:rPr>
              <a:t>Contents</a:t>
            </a:r>
            <a:endParaRPr sz="100"/>
          </a:p>
        </p:txBody>
      </p:sp>
      <p:cxnSp>
        <p:nvCxnSpPr>
          <p:cNvPr id="66" name="Google Shape;66;p14"/>
          <p:cNvCxnSpPr/>
          <p:nvPr/>
        </p:nvCxnSpPr>
        <p:spPr>
          <a:xfrm rot="-5400000">
            <a:off x="1828519" y="2738922"/>
            <a:ext cx="5482200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4886654" y="1362118"/>
            <a:ext cx="3619246" cy="230850"/>
            <a:chOff x="0" y="-1090542"/>
            <a:chExt cx="9651322" cy="615600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1537822" y="-1090542"/>
              <a:ext cx="811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Introduction &amp; Objectives</a:t>
              </a:r>
              <a:endParaRPr sz="700"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0" y="-1023867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3</a:t>
              </a:r>
              <a:endParaRPr sz="700"/>
            </a:p>
          </p:txBody>
        </p:sp>
      </p:grp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3901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4886654" y="2825518"/>
            <a:ext cx="3619246" cy="230850"/>
            <a:chOff x="0" y="-1136142"/>
            <a:chExt cx="9651322" cy="615600"/>
          </a:xfrm>
        </p:grpSpPr>
        <p:sp>
          <p:nvSpPr>
            <p:cNvPr id="74" name="Google Shape;74;p14"/>
            <p:cNvSpPr txBox="1"/>
            <p:nvPr/>
          </p:nvSpPr>
          <p:spPr>
            <a:xfrm>
              <a:off x="1537822" y="-1136142"/>
              <a:ext cx="811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Findings</a:t>
              </a:r>
              <a:endParaRPr sz="700"/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0" y="-1069467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5</a:t>
              </a:r>
              <a:endParaRPr sz="700"/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4886655" y="2055368"/>
            <a:ext cx="3619246" cy="230850"/>
            <a:chOff x="-160733" y="-1347208"/>
            <a:chExt cx="9651322" cy="615600"/>
          </a:xfrm>
        </p:grpSpPr>
        <p:sp>
          <p:nvSpPr>
            <p:cNvPr id="77" name="Google Shape;77;p14"/>
            <p:cNvSpPr txBox="1"/>
            <p:nvPr/>
          </p:nvSpPr>
          <p:spPr>
            <a:xfrm>
              <a:off x="1377089" y="-1347208"/>
              <a:ext cx="811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Methodology</a:t>
              </a:r>
              <a:endParaRPr sz="700"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-160733" y="-1280533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4</a:t>
              </a:r>
              <a:endParaRPr sz="700"/>
            </a:p>
          </p:txBody>
        </p:sp>
      </p:grpSp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350" y="391538"/>
            <a:ext cx="2971800" cy="43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4"/>
          <p:cNvGrpSpPr/>
          <p:nvPr/>
        </p:nvGrpSpPr>
        <p:grpSpPr>
          <a:xfrm>
            <a:off x="4886654" y="3609018"/>
            <a:ext cx="3619246" cy="230850"/>
            <a:chOff x="0" y="-1542542"/>
            <a:chExt cx="9651322" cy="615600"/>
          </a:xfrm>
        </p:grpSpPr>
        <p:sp>
          <p:nvSpPr>
            <p:cNvPr id="81" name="Google Shape;81;p14"/>
            <p:cNvSpPr txBox="1"/>
            <p:nvPr/>
          </p:nvSpPr>
          <p:spPr>
            <a:xfrm>
              <a:off x="1537822" y="-1542542"/>
              <a:ext cx="8113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/>
                <a:t>Conclusions</a:t>
              </a:r>
              <a:endParaRPr sz="700"/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0" y="-1475867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8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804032">
            <a:off x="4263522" y="2325522"/>
            <a:ext cx="6324758" cy="41110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938025" y="907875"/>
            <a:ext cx="41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chroma"/>
                <a:ea typeface="Michroma"/>
                <a:cs typeface="Michroma"/>
                <a:sym typeface="Michroma"/>
              </a:rPr>
              <a:t>Introduction &amp; Objectives</a:t>
            </a:r>
            <a:endParaRPr sz="1800"/>
          </a:p>
        </p:txBody>
      </p:sp>
      <p:grpSp>
        <p:nvGrpSpPr>
          <p:cNvPr id="89" name="Google Shape;89;p15"/>
          <p:cNvGrpSpPr/>
          <p:nvPr/>
        </p:nvGrpSpPr>
        <p:grpSpPr>
          <a:xfrm>
            <a:off x="938022" y="1913959"/>
            <a:ext cx="3747677" cy="969750"/>
            <a:chOff x="-165433" y="-2675908"/>
            <a:chExt cx="9993806" cy="2586000"/>
          </a:xfrm>
        </p:grpSpPr>
        <p:sp>
          <p:nvSpPr>
            <p:cNvPr id="90" name="Google Shape;90;p15"/>
            <p:cNvSpPr txBox="1"/>
            <p:nvPr/>
          </p:nvSpPr>
          <p:spPr>
            <a:xfrm>
              <a:off x="-165433" y="-2596533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01</a:t>
              </a:r>
              <a:endParaRPr sz="700"/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1347073" y="-2675908"/>
              <a:ext cx="84813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 and refine support models for three types of elections:</a:t>
              </a:r>
              <a:endParaRPr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Helvetica Neue"/>
                <a:buChar char="-"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2020 Presidential Election (one model each for non-reg and reg states)</a:t>
              </a:r>
              <a:endParaRPr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Helvetica Neue"/>
                <a:buChar char="-"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2020 Kentucky Senate Election</a:t>
              </a:r>
              <a:endParaRPr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Helvetica Neue"/>
                <a:buChar char="-"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2021 Virginia Gubernatorial Election</a:t>
              </a:r>
              <a:endParaRPr sz="10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92" name="Google Shape;9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6">
            <a:alphaModFix/>
          </a:blip>
          <a:srcRect b="0" l="28548" r="16006" t="0"/>
          <a:stretch/>
        </p:blipFill>
        <p:spPr>
          <a:xfrm>
            <a:off x="5617675" y="1017725"/>
            <a:ext cx="2475249" cy="297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5"/>
          <p:cNvGrpSpPr/>
          <p:nvPr/>
        </p:nvGrpSpPr>
        <p:grpSpPr>
          <a:xfrm>
            <a:off x="938022" y="3168784"/>
            <a:ext cx="3747677" cy="323213"/>
            <a:chOff x="37767" y="372092"/>
            <a:chExt cx="9993806" cy="861900"/>
          </a:xfrm>
        </p:grpSpPr>
        <p:sp>
          <p:nvSpPr>
            <p:cNvPr id="96" name="Google Shape;96;p15"/>
            <p:cNvSpPr txBox="1"/>
            <p:nvPr/>
          </p:nvSpPr>
          <p:spPr>
            <a:xfrm>
              <a:off x="37767" y="451467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2</a:t>
              </a:r>
              <a:endParaRPr sz="700"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1550273" y="372092"/>
              <a:ext cx="8481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Validate models to ensure predictive accuracy on topline sample as well as key groups </a:t>
              </a:r>
              <a:endParaRPr sz="700"/>
            </a:p>
          </p:txBody>
        </p:sp>
      </p:grpSp>
      <p:sp>
        <p:nvSpPr>
          <p:cNvPr id="98" name="Google Shape;98;p15"/>
          <p:cNvSpPr txBox="1"/>
          <p:nvPr/>
        </p:nvSpPr>
        <p:spPr>
          <a:xfrm>
            <a:off x="939675" y="1388013"/>
            <a:ext cx="385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Build an end-product that can accurately weigh the trade off between sample size and model accuracy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938022" y="3915459"/>
            <a:ext cx="3747677" cy="484875"/>
            <a:chOff x="37767" y="372092"/>
            <a:chExt cx="9993806" cy="1293000"/>
          </a:xfrm>
        </p:grpSpPr>
        <p:sp>
          <p:nvSpPr>
            <p:cNvPr id="101" name="Google Shape;101;p15"/>
            <p:cNvSpPr txBox="1"/>
            <p:nvPr/>
          </p:nvSpPr>
          <p:spPr>
            <a:xfrm>
              <a:off x="37767" y="451467"/>
              <a:ext cx="1030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ichroma"/>
                  <a:ea typeface="Michroma"/>
                  <a:cs typeface="Michroma"/>
                  <a:sym typeface="Michroma"/>
                </a:rPr>
                <a:t>0</a:t>
              </a:r>
              <a:r>
                <a:rPr lang="en" sz="1100">
                  <a:latin typeface="Michroma"/>
                  <a:ea typeface="Michroma"/>
                  <a:cs typeface="Michroma"/>
                  <a:sym typeface="Michroma"/>
                </a:rPr>
                <a:t>3</a:t>
              </a:r>
              <a:endParaRPr sz="700"/>
            </a:p>
          </p:txBody>
        </p:sp>
        <p:sp>
          <p:nvSpPr>
            <p:cNvPr id="102" name="Google Shape;102;p15"/>
            <p:cNvSpPr txBox="1"/>
            <p:nvPr/>
          </p:nvSpPr>
          <p:spPr>
            <a:xfrm>
              <a:off x="1550273" y="372092"/>
              <a:ext cx="84813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Conduct sample analysis on above models to determine variation of accuracy rate dependent on n size</a:t>
              </a:r>
              <a:endParaRPr sz="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657975" y="831675"/>
            <a:ext cx="41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chroma"/>
                <a:ea typeface="Michroma"/>
                <a:cs typeface="Michroma"/>
                <a:sym typeface="Michroma"/>
              </a:rPr>
              <a:t>Methodology</a:t>
            </a:r>
            <a:endParaRPr sz="1800"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258200" y="1231975"/>
            <a:ext cx="7467000" cy="3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Data Processing</a:t>
            </a:r>
            <a:endParaRPr b="1" sz="1150">
              <a:solidFill>
                <a:schemeClr val="dk1"/>
              </a:solidFill>
            </a:endParaRPr>
          </a:p>
          <a:p>
            <a:pPr indent="-3016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en" sz="1150">
                <a:solidFill>
                  <a:schemeClr val="dk1"/>
                </a:solidFill>
              </a:rPr>
              <a:t>Initial cleaning of data to remove unnecessary data, impute values, etc. </a:t>
            </a:r>
            <a:endParaRPr sz="1150">
              <a:solidFill>
                <a:schemeClr val="dk1"/>
              </a:solidFill>
            </a:endParaRPr>
          </a:p>
          <a:p>
            <a:pPr indent="-3016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en" sz="1150">
                <a:solidFill>
                  <a:schemeClr val="dk1"/>
                </a:solidFill>
              </a:rPr>
              <a:t>Subsetting data based upon dependent variables</a:t>
            </a:r>
            <a:endParaRPr sz="1150">
              <a:solidFill>
                <a:schemeClr val="dk1"/>
              </a:solidFill>
            </a:endParaRPr>
          </a:p>
          <a:p>
            <a:pPr indent="-3016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○"/>
            </a:pPr>
            <a:r>
              <a:rPr lang="en" sz="1150">
                <a:solidFill>
                  <a:schemeClr val="dk1"/>
                </a:solidFill>
              </a:rPr>
              <a:t>Recoding of categorical variables and removal of others to address issues of multicollinearity, etc.</a:t>
            </a:r>
            <a:endParaRPr sz="115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Modelling Approach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Created</a:t>
            </a:r>
            <a:r>
              <a:rPr lang="en" sz="1100">
                <a:solidFill>
                  <a:schemeClr val="dk1"/>
                </a:solidFill>
              </a:rPr>
              <a:t> 4 logistic support models, one for each set of election data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Began feature selection process using supervised L1 regression to identify significant features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After manual review and adjustment, imputed these features into Logistic Support Model to form predictions on training, testing, and full data separately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Monte Carlo Simulation</a:t>
            </a:r>
            <a:endParaRPr b="1" sz="115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Define a relevant series of sample sizes for each of the four models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For each permutation of sample size: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Generate pulls from the sample population using a stepwise function until maximum n size is reached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For each subset of the sample, control sample population using random seed from 1 to 100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Run relevant logistic support model on each sample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Calculate summary statistics and plot ROC score for each sample size permutation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" name="Google Shape;112;p16"/>
          <p:cNvCxnSpPr/>
          <p:nvPr/>
        </p:nvCxnSpPr>
        <p:spPr>
          <a:xfrm>
            <a:off x="1704500" y="2021250"/>
            <a:ext cx="65442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 flipH="1" rot="10800000">
            <a:off x="1704500" y="3131100"/>
            <a:ext cx="65442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75" y="2243876"/>
            <a:ext cx="724426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175" y="3722075"/>
            <a:ext cx="676425" cy="6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175" y="1296049"/>
            <a:ext cx="676425" cy="60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657975" y="831675"/>
            <a:ext cx="41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chroma"/>
                <a:ea typeface="Michroma"/>
                <a:cs typeface="Michroma"/>
                <a:sym typeface="Michroma"/>
              </a:rPr>
              <a:t>Model Validation</a:t>
            </a:r>
            <a:endParaRPr sz="1800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191375" y="1233675"/>
            <a:ext cx="1664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Presidential (Reg)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375" y="1535475"/>
            <a:ext cx="2574125" cy="1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451" y="3283825"/>
            <a:ext cx="2458051" cy="1690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 flipH="1">
            <a:off x="4548525" y="1213000"/>
            <a:ext cx="28200" cy="369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7"/>
          <p:cNvSpPr txBox="1"/>
          <p:nvPr/>
        </p:nvSpPr>
        <p:spPr>
          <a:xfrm>
            <a:off x="5067400" y="1233675"/>
            <a:ext cx="1664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Presidential (Non-Reg)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9751" y="1535475"/>
            <a:ext cx="2574124" cy="1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7788" y="3283520"/>
            <a:ext cx="2458050" cy="16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657975" y="831675"/>
            <a:ext cx="41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chroma"/>
                <a:ea typeface="Michroma"/>
                <a:cs typeface="Michroma"/>
                <a:sym typeface="Michroma"/>
              </a:rPr>
              <a:t>Model Validation (cont.)</a:t>
            </a:r>
            <a:endParaRPr sz="1800"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191375" y="1233675"/>
            <a:ext cx="1664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Senate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flipH="1">
            <a:off x="4548525" y="1213000"/>
            <a:ext cx="28200" cy="369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/>
        </p:nvSpPr>
        <p:spPr>
          <a:xfrm>
            <a:off x="5067400" y="1233675"/>
            <a:ext cx="16647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</a:rPr>
              <a:t>Governor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b="1606" l="0" r="0" t="1606"/>
          <a:stretch/>
        </p:blipFill>
        <p:spPr>
          <a:xfrm>
            <a:off x="1397562" y="1549650"/>
            <a:ext cx="2277814" cy="1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100" y="3282200"/>
            <a:ext cx="2466411" cy="16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7">
            <a:alphaModFix/>
          </a:blip>
          <a:srcRect b="0" l="1176" r="0" t="4498"/>
          <a:stretch/>
        </p:blipFill>
        <p:spPr>
          <a:xfrm>
            <a:off x="5359750" y="1428300"/>
            <a:ext cx="2774499" cy="17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8">
            <a:alphaModFix/>
          </a:blip>
          <a:srcRect b="4212" l="3724" r="4767" t="4212"/>
          <a:stretch/>
        </p:blipFill>
        <p:spPr>
          <a:xfrm>
            <a:off x="5264575" y="3203575"/>
            <a:ext cx="2774501" cy="185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514350" y="837125"/>
            <a:ext cx="787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ichroma"/>
                <a:ea typeface="Michroma"/>
                <a:cs typeface="Michroma"/>
                <a:sym typeface="Michroma"/>
              </a:rPr>
              <a:t>Findings:</a:t>
            </a:r>
            <a:endParaRPr sz="1500"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Michroma"/>
                <a:ea typeface="Michroma"/>
                <a:cs typeface="Michroma"/>
                <a:sym typeface="Michroma"/>
              </a:rPr>
              <a:t>Presidential Team</a:t>
            </a:r>
            <a:endParaRPr i="1" sz="1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08150" y="1399000"/>
            <a:ext cx="35037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Registered States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Accuracy rate tends to reach a horizontal </a:t>
            </a:r>
            <a:r>
              <a:rPr lang="en" sz="1250">
                <a:solidFill>
                  <a:schemeClr val="dk1"/>
                </a:solidFill>
              </a:rPr>
              <a:t>asymptote</a:t>
            </a:r>
            <a:r>
              <a:rPr lang="en" sz="1250">
                <a:solidFill>
                  <a:schemeClr val="dk1"/>
                </a:solidFill>
              </a:rPr>
              <a:t> at ~90%.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The marginal utility of increasing n size </a:t>
            </a:r>
            <a:r>
              <a:rPr lang="en" sz="1250">
                <a:solidFill>
                  <a:schemeClr val="dk1"/>
                </a:solidFill>
              </a:rPr>
              <a:t>begins to diminish significantly after a sample size of 2000.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An accuracy rate of 85% is possible with a sample  as small as 1000.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Non-Registered States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Accuracy rate for non-registered states tends to be lower than registered states, with an upper limit of ~83%.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 similar pattern of decreasing marginal utility at the 2000 mark is also apparent.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An accuracy rate of 79% is possible with a sample of 2000 responses.</a:t>
            </a:r>
            <a:endParaRPr sz="1250">
              <a:solidFill>
                <a:schemeClr val="dk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5">
            <a:alphaModFix/>
          </a:blip>
          <a:srcRect b="0" l="0" r="0" t="6820"/>
          <a:stretch/>
        </p:blipFill>
        <p:spPr>
          <a:xfrm>
            <a:off x="4142475" y="203250"/>
            <a:ext cx="4570850" cy="22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6">
            <a:alphaModFix/>
          </a:blip>
          <a:srcRect b="0" l="0" r="0" t="7192"/>
          <a:stretch/>
        </p:blipFill>
        <p:spPr>
          <a:xfrm>
            <a:off x="4142475" y="2577025"/>
            <a:ext cx="4570850" cy="2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514350" y="837125"/>
            <a:ext cx="787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ichroma"/>
                <a:ea typeface="Michroma"/>
                <a:cs typeface="Michroma"/>
                <a:sym typeface="Michroma"/>
              </a:rPr>
              <a:t>Findings:</a:t>
            </a:r>
            <a:endParaRPr sz="1500">
              <a:latin typeface="Michroma"/>
              <a:ea typeface="Michroma"/>
              <a:cs typeface="Michroma"/>
              <a:sym typeface="Michrom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Michroma"/>
                <a:ea typeface="Michroma"/>
                <a:cs typeface="Michroma"/>
                <a:sym typeface="Michroma"/>
              </a:rPr>
              <a:t>Senate and </a:t>
            </a:r>
            <a:r>
              <a:rPr i="1" lang="en" sz="1000">
                <a:latin typeface="Michroma"/>
                <a:ea typeface="Michroma"/>
                <a:cs typeface="Michroma"/>
                <a:sym typeface="Michroma"/>
              </a:rPr>
              <a:t>Gubernatorial</a:t>
            </a:r>
            <a:r>
              <a:rPr i="1" lang="en" sz="1000">
                <a:latin typeface="Michroma"/>
                <a:ea typeface="Michroma"/>
                <a:cs typeface="Michroma"/>
                <a:sym typeface="Michroma"/>
              </a:rPr>
              <a:t> Teams</a:t>
            </a:r>
            <a:endParaRPr i="1" sz="1000"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464750" y="1438025"/>
            <a:ext cx="29100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Governor</a:t>
            </a:r>
            <a:r>
              <a:rPr lang="en" sz="1250">
                <a:solidFill>
                  <a:schemeClr val="dk1"/>
                </a:solidFill>
              </a:rPr>
              <a:t> Model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Accuracy rate of near 88% reached at an n size of ~2300.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Accuracy of 93% possible with n size of 1000.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Senate Model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Diminishing returns in accuracy after an n size of 4000.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" sz="1250">
                <a:solidFill>
                  <a:schemeClr val="dk1"/>
                </a:solidFill>
              </a:rPr>
              <a:t>Accuracy of 87% possible with an n size of as small as 500.</a:t>
            </a:r>
            <a:endParaRPr sz="1250">
              <a:solidFill>
                <a:schemeClr val="dk1"/>
              </a:solidFill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7800" y="2574025"/>
            <a:ext cx="4648075" cy="24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4531" l="6368" r="6991" t="6270"/>
          <a:stretch/>
        </p:blipFill>
        <p:spPr>
          <a:xfrm>
            <a:off x="3875675" y="126000"/>
            <a:ext cx="4892300" cy="24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657975" y="907875"/>
            <a:ext cx="419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ichroma"/>
                <a:ea typeface="Michroma"/>
                <a:cs typeface="Michroma"/>
                <a:sym typeface="Michroma"/>
              </a:rPr>
              <a:t>Conclusions</a:t>
            </a:r>
            <a:endParaRPr sz="1800"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514350"/>
            <a:ext cx="310527" cy="19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990" y="436450"/>
            <a:ext cx="1277851" cy="3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581775" y="1501550"/>
            <a:ext cx="3688500" cy="2955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Results suggest that we can still get decent accuracy rates with smaller (sometimes significantly so) sample sizes. However…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…is the same pattern repeated for accuracy at a more granular level? For example, good topline accuracy rates but perhaps less so for specific demographic groups or regions with models trained on smaller sample sizes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…related to the above point, small sample size can exacerbate issues with regards to categories (eg. states) with overly small samples. Could MRP help ameliorate these problems? </a:t>
            </a:r>
            <a:endParaRPr sz="1200"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850" y="1362875"/>
            <a:ext cx="4016348" cy="2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